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58" r:id="rId5"/>
    <p:sldId id="260" r:id="rId6"/>
    <p:sldId id="257" r:id="rId7"/>
    <p:sldId id="261" r:id="rId8"/>
    <p:sldId id="262" r:id="rId9"/>
    <p:sldId id="263" r:id="rId10"/>
    <p:sldId id="256" r:id="rId11"/>
    <p:sldId id="267"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82F41F-E4D1-4E21-98F8-C9AEC3D947C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561A495-881A-4536-AF8B-B3013D7882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a:extLst>
              <a:ext uri="{FF2B5EF4-FFF2-40B4-BE49-F238E27FC236}">
                <a16:creationId xmlns:a16="http://schemas.microsoft.com/office/drawing/2014/main" id="{4D4A080B-FBDA-439D-A292-3B7849CAFA3C}"/>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5" name="Marcador de pie de página 4">
            <a:extLst>
              <a:ext uri="{FF2B5EF4-FFF2-40B4-BE49-F238E27FC236}">
                <a16:creationId xmlns:a16="http://schemas.microsoft.com/office/drawing/2014/main" id="{3960D7EA-8310-4A79-B40F-869C35912F8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74B8735-19B2-433D-AA79-780383ACAC14}"/>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2193765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25816-2022-4840-A5B2-7B83E33297F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F1057D8-0E27-464D-92D5-D077E7243D2E}"/>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7300DD8-4821-411D-A581-182941676188}"/>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5" name="Marcador de pie de página 4">
            <a:extLst>
              <a:ext uri="{FF2B5EF4-FFF2-40B4-BE49-F238E27FC236}">
                <a16:creationId xmlns:a16="http://schemas.microsoft.com/office/drawing/2014/main" id="{E43DFB69-3F46-4BE1-8C84-2B4450041D0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4422D6-D732-4963-BABB-D7FB89B7DD16}"/>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2143613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8C79F26-1A8E-4940-93F1-BC294649FE4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7A7A816-81CF-4BA4-A410-0D0EE7FA80CF}"/>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AE78752-CB76-4643-839C-2748DC91A46D}"/>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5" name="Marcador de pie de página 4">
            <a:extLst>
              <a:ext uri="{FF2B5EF4-FFF2-40B4-BE49-F238E27FC236}">
                <a16:creationId xmlns:a16="http://schemas.microsoft.com/office/drawing/2014/main" id="{A92403B5-2ACA-4A22-B763-8F84EEC3BE8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91C22AD-1466-427E-803A-6A9B33036ED2}"/>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373178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793CD6-9B40-4818-ABD3-E34980E3844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C0E57CD-F9CE-448C-9261-520FED22CE86}"/>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5000D04-05EE-4FF6-9BF1-0E7B679B753C}"/>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5" name="Marcador de pie de página 4">
            <a:extLst>
              <a:ext uri="{FF2B5EF4-FFF2-40B4-BE49-F238E27FC236}">
                <a16:creationId xmlns:a16="http://schemas.microsoft.com/office/drawing/2014/main" id="{821AF5E9-3B65-4FBE-BCB8-28B962D479B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4CE3830-6FB8-48BE-8B89-53EBA089B429}"/>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166986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F2EAC2-808D-415B-B63E-8C031B865D0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722D3BE-A8FF-4214-A9D5-E28E9338BA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7B34BDD8-FBA6-4239-8845-D846D4132770}"/>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5" name="Marcador de pie de página 4">
            <a:extLst>
              <a:ext uri="{FF2B5EF4-FFF2-40B4-BE49-F238E27FC236}">
                <a16:creationId xmlns:a16="http://schemas.microsoft.com/office/drawing/2014/main" id="{5C27B875-E7CA-4A43-92B8-AF368ABC51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C96AC25-7543-4A27-9A03-B91823BE8C62}"/>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314043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15128-40A3-42AF-9F06-8A890ACF861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894A6BA-BE6F-42D6-9441-2303EAFF9049}"/>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8310494-6971-45CE-8FC7-A33AEA837ACC}"/>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E96EA348-7FA6-4FB1-B3BE-31682BAD51A0}"/>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6" name="Marcador de pie de página 5">
            <a:extLst>
              <a:ext uri="{FF2B5EF4-FFF2-40B4-BE49-F238E27FC236}">
                <a16:creationId xmlns:a16="http://schemas.microsoft.com/office/drawing/2014/main" id="{F8267C48-D9DB-4EFE-8639-6D06F4BDC67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C33F3D8-B9CD-42D5-A367-5DD211918D2E}"/>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109204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C34CFB-ABC0-4523-BD5C-A481CA52691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7473FB9-D7EB-4A84-8BC6-B9B20F2B76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ED1C6B6F-8C7B-4DB7-A651-DB85E1BDA29A}"/>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53655173-E15A-4577-8E3C-1B5D878EF3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5E5E08B7-431C-4D7D-B214-DAF077FD5A60}"/>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DD636DA3-48F4-4A82-9870-4B2C41E959EB}"/>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8" name="Marcador de pie de página 7">
            <a:extLst>
              <a:ext uri="{FF2B5EF4-FFF2-40B4-BE49-F238E27FC236}">
                <a16:creationId xmlns:a16="http://schemas.microsoft.com/office/drawing/2014/main" id="{4A8AAC2F-23E5-4DC3-AFEE-92BF30C6A8A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ECE92BE-C2AB-4AF1-976B-15F8EBA1757B}"/>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357329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F848ED-EBF5-488E-B1B6-810154F46A8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57886FA-0C24-4A5D-9FFA-3DC66243C3E1}"/>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4" name="Marcador de pie de página 3">
            <a:extLst>
              <a:ext uri="{FF2B5EF4-FFF2-40B4-BE49-F238E27FC236}">
                <a16:creationId xmlns:a16="http://schemas.microsoft.com/office/drawing/2014/main" id="{B8F7FFE1-6039-4783-9C57-D98BD20FCDF5}"/>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2ECAA26C-29B1-4E1C-8AFE-8C16582DAFBC}"/>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983413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143E9B1-B932-448A-BC42-AC246EB55197}"/>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3" name="Marcador de pie de página 2">
            <a:extLst>
              <a:ext uri="{FF2B5EF4-FFF2-40B4-BE49-F238E27FC236}">
                <a16:creationId xmlns:a16="http://schemas.microsoft.com/office/drawing/2014/main" id="{01EB0F45-AA9A-4FC2-9407-74ECF9EC16C9}"/>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B29810C4-08AD-4608-A6B0-514DFDA301C5}"/>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27493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42F43C-E8AE-480A-909F-9C997D87FA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26B2732-C857-447E-BD1A-748E78EF57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B1656AA7-CCBE-4804-825A-B2B89C0CED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B04C57ED-9A96-4152-9C67-5E50AD75390A}"/>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6" name="Marcador de pie de página 5">
            <a:extLst>
              <a:ext uri="{FF2B5EF4-FFF2-40B4-BE49-F238E27FC236}">
                <a16:creationId xmlns:a16="http://schemas.microsoft.com/office/drawing/2014/main" id="{0ECBF54C-A5D8-4AC8-8DD5-CEEC74185BF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E52E270-87B9-47F7-9BFE-32C8397D33AE}"/>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418775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D9089F-7762-4327-94C5-D8394E5918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29301679-96C8-4FBE-98F7-36B745466B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8775D7B-EE43-42B1-8044-3C13C78AAF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AE64A973-9A70-494A-AE61-C716ED39D2E4}"/>
              </a:ext>
            </a:extLst>
          </p:cNvPr>
          <p:cNvSpPr>
            <a:spLocks noGrp="1"/>
          </p:cNvSpPr>
          <p:nvPr>
            <p:ph type="dt" sz="half" idx="10"/>
          </p:nvPr>
        </p:nvSpPr>
        <p:spPr/>
        <p:txBody>
          <a:bodyPr/>
          <a:lstStyle/>
          <a:p>
            <a:fld id="{B15E0544-420E-4309-8BE9-73AB60DBE1B4}" type="datetimeFigureOut">
              <a:rPr lang="es-MX" smtClean="0"/>
              <a:t>17/07/2017</a:t>
            </a:fld>
            <a:endParaRPr lang="es-MX"/>
          </a:p>
        </p:txBody>
      </p:sp>
      <p:sp>
        <p:nvSpPr>
          <p:cNvPr id="6" name="Marcador de pie de página 5">
            <a:extLst>
              <a:ext uri="{FF2B5EF4-FFF2-40B4-BE49-F238E27FC236}">
                <a16:creationId xmlns:a16="http://schemas.microsoft.com/office/drawing/2014/main" id="{F1D81A5F-4DE1-4B26-83E6-0E8E5898FB1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05E98D4-FDB2-4430-B0A2-5E5D5A0AFD8A}"/>
              </a:ext>
            </a:extLst>
          </p:cNvPr>
          <p:cNvSpPr>
            <a:spLocks noGrp="1"/>
          </p:cNvSpPr>
          <p:nvPr>
            <p:ph type="sldNum" sz="quarter" idx="12"/>
          </p:nvPr>
        </p:nvSpPr>
        <p:spPr/>
        <p:txBody>
          <a:bodyPr/>
          <a:lstStyle/>
          <a:p>
            <a:fld id="{5932FF7C-CAEB-4340-99A4-C3F9D17B9EB3}" type="slidenum">
              <a:rPr lang="es-MX" smtClean="0"/>
              <a:t>‹Nº›</a:t>
            </a:fld>
            <a:endParaRPr lang="es-MX"/>
          </a:p>
        </p:txBody>
      </p:sp>
    </p:spTree>
    <p:extLst>
      <p:ext uri="{BB962C8B-B14F-4D97-AF65-F5344CB8AC3E}">
        <p14:creationId xmlns:p14="http://schemas.microsoft.com/office/powerpoint/2010/main" val="299511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B00045B-9D86-4372-AAF2-7A00D8816C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2888947-C768-416B-A8F5-D3AB21735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4A5AB4B-BCD2-44BB-9D48-5AA8BB07E6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E0544-420E-4309-8BE9-73AB60DBE1B4}" type="datetimeFigureOut">
              <a:rPr lang="es-MX" smtClean="0"/>
              <a:t>17/07/2017</a:t>
            </a:fld>
            <a:endParaRPr lang="es-MX"/>
          </a:p>
        </p:txBody>
      </p:sp>
      <p:sp>
        <p:nvSpPr>
          <p:cNvPr id="5" name="Marcador de pie de página 4">
            <a:extLst>
              <a:ext uri="{FF2B5EF4-FFF2-40B4-BE49-F238E27FC236}">
                <a16:creationId xmlns:a16="http://schemas.microsoft.com/office/drawing/2014/main" id="{D79A8510-4542-4274-B8B5-0085E5BE69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59E8F5E-A959-4A47-B51B-AD4CA7B6A5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2FF7C-CAEB-4340-99A4-C3F9D17B9EB3}" type="slidenum">
              <a:rPr lang="es-MX" smtClean="0"/>
              <a:t>‹Nº›</a:t>
            </a:fld>
            <a:endParaRPr lang="es-MX"/>
          </a:p>
        </p:txBody>
      </p:sp>
    </p:spTree>
    <p:extLst>
      <p:ext uri="{BB962C8B-B14F-4D97-AF65-F5344CB8AC3E}">
        <p14:creationId xmlns:p14="http://schemas.microsoft.com/office/powerpoint/2010/main" val="2910257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2.png"/><Relationship Id="rId1" Type="http://schemas.openxmlformats.org/officeDocument/2006/relationships/slideLayout" Target="../slideLayouts/slideLayout1.xml"/><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Freeform: Shape 7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693455" cy="1511306"/>
          </a:xfrm>
          <a:custGeom>
            <a:avLst/>
            <a:gdLst>
              <a:gd name="connsiteX0" fmla="*/ 2147981 w 6693455"/>
              <a:gd name="connsiteY0" fmla="*/ 0 h 1511306"/>
              <a:gd name="connsiteX1" fmla="*/ 6693455 w 6693455"/>
              <a:gd name="connsiteY1" fmla="*/ 0 h 1511306"/>
              <a:gd name="connsiteX2" fmla="*/ 5995838 w 6693455"/>
              <a:gd name="connsiteY2" fmla="*/ 1511301 h 1511306"/>
              <a:gd name="connsiteX3" fmla="*/ 2147982 w 6693455"/>
              <a:gd name="connsiteY3" fmla="*/ 1511301 h 1511306"/>
              <a:gd name="connsiteX4" fmla="*/ 2147982 w 6693455"/>
              <a:gd name="connsiteY4" fmla="*/ 1511304 h 1511306"/>
              <a:gd name="connsiteX5" fmla="*/ 680261 w 6693455"/>
              <a:gd name="connsiteY5" fmla="*/ 1511304 h 1511306"/>
              <a:gd name="connsiteX6" fmla="*/ 680261 w 6693455"/>
              <a:gd name="connsiteY6" fmla="*/ 1511306 h 1511306"/>
              <a:gd name="connsiteX7" fmla="*/ 0 w 6693455"/>
              <a:gd name="connsiteY7" fmla="*/ 1511306 h 1511306"/>
              <a:gd name="connsiteX8" fmla="*/ 0 w 6693455"/>
              <a:gd name="connsiteY8" fmla="*/ 2 h 1511306"/>
              <a:gd name="connsiteX9" fmla="*/ 680261 w 6693455"/>
              <a:gd name="connsiteY9" fmla="*/ 2 h 1511306"/>
              <a:gd name="connsiteX10" fmla="*/ 680261 w 6693455"/>
              <a:gd name="connsiteY10" fmla="*/ 2544 h 1511306"/>
              <a:gd name="connsiteX11" fmla="*/ 2147981 w 6693455"/>
              <a:gd name="connsiteY11" fmla="*/ 2544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93455" h="1511306">
                <a:moveTo>
                  <a:pt x="2147981" y="0"/>
                </a:moveTo>
                <a:lnTo>
                  <a:pt x="6693455" y="0"/>
                </a:lnTo>
                <a:lnTo>
                  <a:pt x="5995838" y="1511301"/>
                </a:lnTo>
                <a:lnTo>
                  <a:pt x="2147982" y="1511301"/>
                </a:lnTo>
                <a:lnTo>
                  <a:pt x="2147982" y="1511304"/>
                </a:lnTo>
                <a:lnTo>
                  <a:pt x="680261" y="1511304"/>
                </a:lnTo>
                <a:lnTo>
                  <a:pt x="680261" y="1511306"/>
                </a:lnTo>
                <a:lnTo>
                  <a:pt x="0" y="1511306"/>
                </a:lnTo>
                <a:lnTo>
                  <a:pt x="0" y="2"/>
                </a:lnTo>
                <a:lnTo>
                  <a:pt x="680261" y="2"/>
                </a:lnTo>
                <a:lnTo>
                  <a:pt x="680261" y="2544"/>
                </a:lnTo>
                <a:lnTo>
                  <a:pt x="2147981" y="254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Resultado de imagen para RED DE PETRI">
            <a:extLst>
              <a:ext uri="{FF2B5EF4-FFF2-40B4-BE49-F238E27FC236}">
                <a16:creationId xmlns:a16="http://schemas.microsoft.com/office/drawing/2014/main" id="{FDDEBAAA-02EF-4F6A-8BC5-82C7039696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454" y="657235"/>
            <a:ext cx="6459546" cy="620076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41F8DB93-50C1-476F-ABA5-22EAFBC2D856}"/>
              </a:ext>
            </a:extLst>
          </p:cNvPr>
          <p:cNvSpPr>
            <a:spLocks noGrp="1"/>
          </p:cNvSpPr>
          <p:nvPr>
            <p:ph idx="1"/>
          </p:nvPr>
        </p:nvSpPr>
        <p:spPr>
          <a:xfrm>
            <a:off x="-198783" y="1937775"/>
            <a:ext cx="5327375" cy="3639684"/>
          </a:xfrm>
        </p:spPr>
        <p:txBody>
          <a:bodyPr anchor="ctr">
            <a:normAutofit/>
          </a:bodyPr>
          <a:lstStyle/>
          <a:p>
            <a:pPr marL="0" indent="0" algn="ctr">
              <a:buNone/>
            </a:pPr>
            <a:r>
              <a:rPr lang="es-MX" b="1" i="1" dirty="0">
                <a:solidFill>
                  <a:schemeClr val="bg1"/>
                </a:solidFill>
              </a:rPr>
              <a:t>MODELADO Y ANALISIS DE SISTEMAS DE TIEMPO REAL CON RTCP-NETS</a:t>
            </a:r>
          </a:p>
        </p:txBody>
      </p:sp>
    </p:spTree>
    <p:extLst>
      <p:ext uri="{BB962C8B-B14F-4D97-AF65-F5344CB8AC3E}">
        <p14:creationId xmlns:p14="http://schemas.microsoft.com/office/powerpoint/2010/main" val="2003581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C235E7D-F0D8-4897-8B8C-08DA584844B2}"/>
              </a:ext>
            </a:extLst>
          </p:cNvPr>
          <p:cNvSpPr txBox="1"/>
          <p:nvPr/>
        </p:nvSpPr>
        <p:spPr>
          <a:xfrm>
            <a:off x="6564890" y="636104"/>
            <a:ext cx="5189787" cy="2308324"/>
          </a:xfrm>
          <a:prstGeom prst="rect">
            <a:avLst/>
          </a:prstGeom>
          <a:noFill/>
        </p:spPr>
        <p:txBody>
          <a:bodyPr wrap="square" rtlCol="0">
            <a:spAutoFit/>
          </a:bodyPr>
          <a:lstStyle/>
          <a:p>
            <a:pPr marL="285750" indent="-285750">
              <a:buFont typeface="Arial" panose="020B0604020202020204" pitchFamily="34" charset="0"/>
              <a:buChar char="•"/>
            </a:pPr>
            <a:r>
              <a:rPr lang="es-MX" dirty="0"/>
              <a:t>Tokens tipo “P” con elementos a y b.</a:t>
            </a:r>
          </a:p>
          <a:p>
            <a:pPr marL="285750" indent="-285750">
              <a:buFont typeface="Arial" panose="020B0604020202020204" pitchFamily="34" charset="0"/>
              <a:buChar char="•"/>
            </a:pPr>
            <a:r>
              <a:rPr lang="es-MX" dirty="0"/>
              <a:t>Tokens tipo “R” con elemento r.</a:t>
            </a:r>
          </a:p>
          <a:p>
            <a:pPr marL="285750" indent="-285750">
              <a:buFont typeface="Arial" panose="020B0604020202020204" pitchFamily="34" charset="0"/>
              <a:buChar char="•"/>
            </a:pPr>
            <a:r>
              <a:rPr lang="es-MX" dirty="0"/>
              <a:t>Dos tipos de procesos representados por a y b.</a:t>
            </a:r>
          </a:p>
          <a:p>
            <a:pPr marL="285750" indent="-285750">
              <a:buFont typeface="Arial" panose="020B0604020202020204" pitchFamily="34" charset="0"/>
              <a:buChar char="•"/>
            </a:pPr>
            <a:r>
              <a:rPr lang="es-MX" dirty="0"/>
              <a:t>Recursos compartidos y competidos en los lugares p6 y p7.</a:t>
            </a:r>
          </a:p>
          <a:p>
            <a:pPr marL="285750" indent="-285750">
              <a:buFont typeface="Arial" panose="020B0604020202020204" pitchFamily="34" charset="0"/>
              <a:buChar char="•"/>
            </a:pPr>
            <a:r>
              <a:rPr lang="es-MX" dirty="0"/>
              <a:t>El proceso a alcanza dos estados representados  por p1 y p2. De igual manera para b.</a:t>
            </a:r>
          </a:p>
          <a:p>
            <a:endParaRPr lang="es-MX" dirty="0"/>
          </a:p>
        </p:txBody>
      </p:sp>
      <p:sp>
        <p:nvSpPr>
          <p:cNvPr id="6" name="CuadroTexto 5">
            <a:extLst>
              <a:ext uri="{FF2B5EF4-FFF2-40B4-BE49-F238E27FC236}">
                <a16:creationId xmlns:a16="http://schemas.microsoft.com/office/drawing/2014/main" id="{F4CFC6CB-6835-4115-862A-73A36AD5C036}"/>
              </a:ext>
            </a:extLst>
          </p:cNvPr>
          <p:cNvSpPr txBox="1"/>
          <p:nvPr/>
        </p:nvSpPr>
        <p:spPr>
          <a:xfrm>
            <a:off x="1086677" y="2027583"/>
            <a:ext cx="184731" cy="369332"/>
          </a:xfrm>
          <a:prstGeom prst="rect">
            <a:avLst/>
          </a:prstGeom>
          <a:noFill/>
        </p:spPr>
        <p:txBody>
          <a:bodyPr wrap="none" rtlCol="0">
            <a:spAutoFit/>
          </a:bodyPr>
          <a:lstStyle/>
          <a:p>
            <a:endParaRPr lang="es-MX" dirty="0"/>
          </a:p>
        </p:txBody>
      </p:sp>
      <p:pic>
        <p:nvPicPr>
          <p:cNvPr id="10" name="Imagen 9">
            <a:extLst>
              <a:ext uri="{FF2B5EF4-FFF2-40B4-BE49-F238E27FC236}">
                <a16:creationId xmlns:a16="http://schemas.microsoft.com/office/drawing/2014/main" id="{3E384BB1-580E-445A-BA0A-FDCC42960F02}"/>
              </a:ext>
            </a:extLst>
          </p:cNvPr>
          <p:cNvPicPr>
            <a:picLocks noChangeAspect="1"/>
          </p:cNvPicPr>
          <p:nvPr/>
        </p:nvPicPr>
        <p:blipFill>
          <a:blip r:embed="rId2"/>
          <a:stretch>
            <a:fillRect/>
          </a:stretch>
        </p:blipFill>
        <p:spPr>
          <a:xfrm>
            <a:off x="544581" y="312011"/>
            <a:ext cx="6020309" cy="5916511"/>
          </a:xfrm>
          <a:prstGeom prst="rect">
            <a:avLst/>
          </a:prstGeom>
        </p:spPr>
      </p:pic>
    </p:spTree>
    <p:extLst>
      <p:ext uri="{BB962C8B-B14F-4D97-AF65-F5344CB8AC3E}">
        <p14:creationId xmlns:p14="http://schemas.microsoft.com/office/powerpoint/2010/main" val="401621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agen 1" descr="Imagen que contiene blanco, foto&#10;&#10;Descripción generada con confianza alta">
            <a:extLst>
              <a:ext uri="{FF2B5EF4-FFF2-40B4-BE49-F238E27FC236}">
                <a16:creationId xmlns:a16="http://schemas.microsoft.com/office/drawing/2014/main" id="{908641D5-7998-4264-B15A-6306166474BF}"/>
              </a:ext>
            </a:extLst>
          </p:cNvPr>
          <p:cNvPicPr>
            <a:picLocks noChangeAspect="1"/>
          </p:cNvPicPr>
          <p:nvPr/>
        </p:nvPicPr>
        <p:blipFill>
          <a:blip r:embed="rId2"/>
          <a:stretch>
            <a:fillRect/>
          </a:stretch>
        </p:blipFill>
        <p:spPr>
          <a:xfrm>
            <a:off x="6998356" y="479012"/>
            <a:ext cx="4133536" cy="4610708"/>
          </a:xfrm>
          <a:prstGeom prst="rect">
            <a:avLst/>
          </a:prstGeom>
        </p:spPr>
      </p:pic>
      <p:pic>
        <p:nvPicPr>
          <p:cNvPr id="10" name="Imagen 9" descr="Imagen que contiene texto, mapa&#10;&#10;Descripción generada con confianza muy alta">
            <a:extLst>
              <a:ext uri="{FF2B5EF4-FFF2-40B4-BE49-F238E27FC236}">
                <a16:creationId xmlns:a16="http://schemas.microsoft.com/office/drawing/2014/main" id="{3E384BB1-580E-445A-BA0A-FDCC42960F02}"/>
              </a:ext>
            </a:extLst>
          </p:cNvPr>
          <p:cNvPicPr>
            <a:picLocks noChangeAspect="1"/>
          </p:cNvPicPr>
          <p:nvPr/>
        </p:nvPicPr>
        <p:blipFill>
          <a:blip r:embed="rId3"/>
          <a:stretch>
            <a:fillRect/>
          </a:stretch>
        </p:blipFill>
        <p:spPr>
          <a:xfrm>
            <a:off x="643467" y="827285"/>
            <a:ext cx="5294716" cy="5203427"/>
          </a:xfrm>
          <a:prstGeom prst="rect">
            <a:avLst/>
          </a:prstGeom>
        </p:spPr>
      </p:pic>
      <p:cxnSp>
        <p:nvCxnSpPr>
          <p:cNvPr id="21" name="Straight Connector 2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sp>
        <p:nvSpPr>
          <p:cNvPr id="6" name="CuadroTexto 5">
            <a:extLst>
              <a:ext uri="{FF2B5EF4-FFF2-40B4-BE49-F238E27FC236}">
                <a16:creationId xmlns:a16="http://schemas.microsoft.com/office/drawing/2014/main" id="{F4CFC6CB-6835-4115-862A-73A36AD5C036}"/>
              </a:ext>
            </a:extLst>
          </p:cNvPr>
          <p:cNvSpPr txBox="1"/>
          <p:nvPr/>
        </p:nvSpPr>
        <p:spPr>
          <a:xfrm>
            <a:off x="1086677" y="2027583"/>
            <a:ext cx="184731" cy="369332"/>
          </a:xfrm>
          <a:prstGeom prst="rect">
            <a:avLst/>
          </a:prstGeom>
          <a:noFill/>
        </p:spPr>
        <p:txBody>
          <a:bodyPr wrap="none" rtlCol="0">
            <a:spAutoFit/>
          </a:bodyPr>
          <a:lstStyle/>
          <a:p>
            <a:endParaRPr lang="es-MX" dirty="0"/>
          </a:p>
        </p:txBody>
      </p:sp>
      <p:pic>
        <p:nvPicPr>
          <p:cNvPr id="3" name="Imagen 2">
            <a:extLst>
              <a:ext uri="{FF2B5EF4-FFF2-40B4-BE49-F238E27FC236}">
                <a16:creationId xmlns:a16="http://schemas.microsoft.com/office/drawing/2014/main" id="{6497CBB6-4AA0-4A51-A2AC-1F22A0CA76E8}"/>
              </a:ext>
            </a:extLst>
          </p:cNvPr>
          <p:cNvPicPr>
            <a:picLocks noChangeAspect="1"/>
          </p:cNvPicPr>
          <p:nvPr/>
        </p:nvPicPr>
        <p:blipFill>
          <a:blip r:embed="rId4"/>
          <a:stretch>
            <a:fillRect/>
          </a:stretch>
        </p:blipFill>
        <p:spPr>
          <a:xfrm>
            <a:off x="6521278" y="5051012"/>
            <a:ext cx="4610614" cy="1327976"/>
          </a:xfrm>
          <a:prstGeom prst="rect">
            <a:avLst/>
          </a:prstGeom>
        </p:spPr>
      </p:pic>
    </p:spTree>
    <p:extLst>
      <p:ext uri="{BB962C8B-B14F-4D97-AF65-F5344CB8AC3E}">
        <p14:creationId xmlns:p14="http://schemas.microsoft.com/office/powerpoint/2010/main" val="50315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1F1D03-77CF-4A0B-89D4-F9616DBBDD6C}"/>
              </a:ext>
            </a:extLst>
          </p:cNvPr>
          <p:cNvSpPr>
            <a:spLocks noGrp="1"/>
          </p:cNvSpPr>
          <p:nvPr>
            <p:ph type="title"/>
          </p:nvPr>
        </p:nvSpPr>
        <p:spPr/>
        <p:txBody>
          <a:bodyPr/>
          <a:lstStyle/>
          <a:p>
            <a:pPr algn="ctr"/>
            <a:r>
              <a:rPr lang="es-MX" dirty="0"/>
              <a:t>DEFINICIONES</a:t>
            </a:r>
          </a:p>
        </p:txBody>
      </p:sp>
      <p:sp>
        <p:nvSpPr>
          <p:cNvPr id="3" name="Marcador de contenido 2">
            <a:extLst>
              <a:ext uri="{FF2B5EF4-FFF2-40B4-BE49-F238E27FC236}">
                <a16:creationId xmlns:a16="http://schemas.microsoft.com/office/drawing/2014/main" id="{0F0BF2BF-595E-4052-8F1D-3AE4922E2C08}"/>
              </a:ext>
            </a:extLst>
          </p:cNvPr>
          <p:cNvSpPr>
            <a:spLocks noGrp="1"/>
          </p:cNvSpPr>
          <p:nvPr>
            <p:ph idx="1"/>
          </p:nvPr>
        </p:nvSpPr>
        <p:spPr>
          <a:xfrm>
            <a:off x="838200" y="1825625"/>
            <a:ext cx="9423400" cy="4351338"/>
          </a:xfrm>
        </p:spPr>
        <p:txBody>
          <a:bodyPr>
            <a:normAutofit fontScale="92500" lnSpcReduction="20000"/>
          </a:bodyPr>
          <a:lstStyle/>
          <a:p>
            <a:r>
              <a:rPr lang="es-MX" sz="2400" b="1" dirty="0"/>
              <a:t>Red de </a:t>
            </a:r>
            <a:r>
              <a:rPr lang="es-MX" sz="2400" b="1" dirty="0" err="1"/>
              <a:t>petri</a:t>
            </a:r>
            <a:r>
              <a:rPr lang="es-MX" sz="2400" dirty="0"/>
              <a:t>, también conocida como lugar/transición es un lenguaje matemático de modelado que se usa para describir sistemas distribuidos.</a:t>
            </a:r>
          </a:p>
          <a:p>
            <a:r>
              <a:rPr lang="es-MX" sz="2400" b="1" dirty="0" err="1"/>
              <a:t>Coloured</a:t>
            </a:r>
            <a:r>
              <a:rPr lang="es-MX" sz="2400" b="1" dirty="0"/>
              <a:t> Petri Nets(CPN)</a:t>
            </a:r>
            <a:r>
              <a:rPr lang="es-MX" sz="2400" dirty="0"/>
              <a:t>, es un modelo de redes de </a:t>
            </a:r>
            <a:r>
              <a:rPr lang="es-MX" sz="2400" dirty="0" err="1"/>
              <a:t>petri</a:t>
            </a:r>
            <a:r>
              <a:rPr lang="es-MX" sz="2400" dirty="0"/>
              <a:t> en donde existe información adjunta en cada token de la red, esta información puede ser inspeccionada y modificada cuando una transición es disparada.</a:t>
            </a:r>
          </a:p>
          <a:p>
            <a:r>
              <a:rPr lang="es-MX" sz="2400" b="1" dirty="0" err="1"/>
              <a:t>Timed</a:t>
            </a:r>
            <a:r>
              <a:rPr lang="es-MX" sz="2400" b="1" dirty="0"/>
              <a:t> </a:t>
            </a:r>
            <a:r>
              <a:rPr lang="es-MX" sz="2400" b="1" dirty="0" err="1"/>
              <a:t>coloured</a:t>
            </a:r>
            <a:r>
              <a:rPr lang="es-MX" sz="2400" b="1" dirty="0"/>
              <a:t> Petri Nets</a:t>
            </a:r>
            <a:r>
              <a:rPr lang="es-MX" sz="2400" dirty="0"/>
              <a:t>, información de tiempo puede ser agregada a modelos de CPN permitiendo evaluar la eficiencia de un sistema al ejecutar sus operaciones, también es usado para modelar y validar sistemas de tiempo real.</a:t>
            </a:r>
          </a:p>
          <a:p>
            <a:r>
              <a:rPr lang="es-MX" sz="2400" b="1" dirty="0"/>
              <a:t>RTCP-nets</a:t>
            </a:r>
            <a:r>
              <a:rPr lang="es-MX" sz="2400" dirty="0"/>
              <a:t>, es una subclase de TCP-nets definida para el análisis y modelado de sistemas 	embebidos en tiempo real.</a:t>
            </a:r>
          </a:p>
          <a:p>
            <a:r>
              <a:rPr lang="es-MX" sz="2400" dirty="0"/>
              <a:t>En comparación con CP-nets, RTCP-nets usan un modelo de tiempo diferente así como las transiciones y sus prioridades son forzadas a cumplir restricciones estructurales. Estas características de RTCP-nets permite a los usuarios modelar prioridades, </a:t>
            </a:r>
            <a:r>
              <a:rPr lang="es-MX" sz="2400" dirty="0" err="1"/>
              <a:t>timeouts</a:t>
            </a:r>
            <a:r>
              <a:rPr lang="es-MX" sz="2400" dirty="0"/>
              <a:t>, etc.</a:t>
            </a:r>
          </a:p>
          <a:p>
            <a:endParaRPr lang="es-MX" sz="2400" dirty="0"/>
          </a:p>
          <a:p>
            <a:endParaRPr lang="es-MX" sz="2400" dirty="0"/>
          </a:p>
          <a:p>
            <a:endParaRPr lang="es-MX" dirty="0"/>
          </a:p>
        </p:txBody>
      </p:sp>
      <p:pic>
        <p:nvPicPr>
          <p:cNvPr id="2050" name="Picture 2" descr="Resultado de imagen para RED DE PETRI">
            <a:extLst>
              <a:ext uri="{FF2B5EF4-FFF2-40B4-BE49-F238E27FC236}">
                <a16:creationId xmlns:a16="http://schemas.microsoft.com/office/drawing/2014/main" id="{7F5BCDA1-78A2-4410-BA96-1EBC3156C84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75852" y="1825625"/>
            <a:ext cx="2218871" cy="12362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coloured petri nets">
            <a:extLst>
              <a:ext uri="{FF2B5EF4-FFF2-40B4-BE49-F238E27FC236}">
                <a16:creationId xmlns:a16="http://schemas.microsoft.com/office/drawing/2014/main" id="{1744B929-2205-4217-A97E-3FA5DF158F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61599" y="3780664"/>
            <a:ext cx="1841501" cy="2531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59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73C531-4F62-401F-AAE5-745352C22B10}"/>
              </a:ext>
            </a:extLst>
          </p:cNvPr>
          <p:cNvSpPr>
            <a:spLocks noGrp="1"/>
          </p:cNvSpPr>
          <p:nvPr>
            <p:ph type="title"/>
          </p:nvPr>
        </p:nvSpPr>
        <p:spPr/>
        <p:txBody>
          <a:bodyPr/>
          <a:lstStyle/>
          <a:p>
            <a:pPr algn="ctr"/>
            <a:r>
              <a:rPr lang="es-MX" dirty="0"/>
              <a:t>RTCP-nets</a:t>
            </a:r>
          </a:p>
        </p:txBody>
      </p:sp>
      <p:sp>
        <p:nvSpPr>
          <p:cNvPr id="3" name="Marcador de contenido 2">
            <a:extLst>
              <a:ext uri="{FF2B5EF4-FFF2-40B4-BE49-F238E27FC236}">
                <a16:creationId xmlns:a16="http://schemas.microsoft.com/office/drawing/2014/main" id="{C55AAAAF-117B-4F62-988E-24EE3AE881BC}"/>
              </a:ext>
            </a:extLst>
          </p:cNvPr>
          <p:cNvSpPr>
            <a:spLocks noGrp="1"/>
          </p:cNvSpPr>
          <p:nvPr>
            <p:ph idx="1"/>
          </p:nvPr>
        </p:nvSpPr>
        <p:spPr>
          <a:xfrm>
            <a:off x="838200" y="1825625"/>
            <a:ext cx="10515600" cy="4614932"/>
          </a:xfrm>
        </p:spPr>
        <p:txBody>
          <a:bodyPr>
            <a:normAutofit/>
          </a:bodyPr>
          <a:lstStyle/>
          <a:p>
            <a:pPr marL="0" indent="0">
              <a:buNone/>
            </a:pPr>
            <a:r>
              <a:rPr lang="es-MX" dirty="0"/>
              <a:t>RTCP – nets son redes de </a:t>
            </a:r>
            <a:r>
              <a:rPr lang="es-MX" dirty="0" err="1"/>
              <a:t>petri</a:t>
            </a:r>
            <a:r>
              <a:rPr lang="es-MX" dirty="0"/>
              <a:t> de alto nivel muy similares a las </a:t>
            </a:r>
            <a:r>
              <a:rPr lang="es-MX" dirty="0" err="1"/>
              <a:t>coloured</a:t>
            </a:r>
            <a:r>
              <a:rPr lang="es-MX" dirty="0"/>
              <a:t> </a:t>
            </a:r>
            <a:r>
              <a:rPr lang="es-MX" dirty="0" err="1"/>
              <a:t>petri</a:t>
            </a:r>
            <a:r>
              <a:rPr lang="es-MX" dirty="0"/>
              <a:t> nets. En estas se utilizan tokens como tipos de datos (</a:t>
            </a:r>
            <a:r>
              <a:rPr lang="es-MX" dirty="0" err="1"/>
              <a:t>colors</a:t>
            </a:r>
            <a:r>
              <a:rPr lang="es-MX" dirty="0"/>
              <a:t>), variables y expresiones para manejar el flujo de los tokens.</a:t>
            </a:r>
          </a:p>
          <a:p>
            <a:pPr marL="0" indent="0">
              <a:buNone/>
            </a:pPr>
            <a:endParaRPr lang="es-MX" dirty="0"/>
          </a:p>
          <a:p>
            <a:pPr marL="0" indent="0">
              <a:buNone/>
            </a:pPr>
            <a:r>
              <a:rPr lang="es-MX" dirty="0"/>
              <a:t>RTCP-nets son una adaptación  de CP-nets para realizar modelados y verificación de sistemas en tiempo real de una manera mas fácil y eficiente.</a:t>
            </a:r>
          </a:p>
        </p:txBody>
      </p:sp>
    </p:spTree>
    <p:extLst>
      <p:ext uri="{BB962C8B-B14F-4D97-AF65-F5344CB8AC3E}">
        <p14:creationId xmlns:p14="http://schemas.microsoft.com/office/powerpoint/2010/main" val="1136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FE9505B-3BBE-45FF-B865-D7CD0DEA1397}"/>
              </a:ext>
            </a:extLst>
          </p:cNvPr>
          <p:cNvSpPr>
            <a:spLocks noGrp="1"/>
          </p:cNvSpPr>
          <p:nvPr>
            <p:ph idx="1"/>
          </p:nvPr>
        </p:nvSpPr>
        <p:spPr>
          <a:xfrm>
            <a:off x="838200" y="530087"/>
            <a:ext cx="10515600" cy="5620372"/>
          </a:xfrm>
        </p:spPr>
        <p:txBody>
          <a:bodyPr/>
          <a:lstStyle/>
          <a:p>
            <a:pPr marL="0" indent="0">
              <a:buNone/>
            </a:pPr>
            <a:r>
              <a:rPr lang="es-MX" dirty="0"/>
              <a:t>Definición 1: RTCP-net es una tupla</a:t>
            </a:r>
          </a:p>
          <a:p>
            <a:pPr marL="0" indent="0">
              <a:buNone/>
            </a:pPr>
            <a:r>
              <a:rPr lang="es-MX" dirty="0"/>
              <a:t>que satisface los siguientes requerimientos o características principales:</a:t>
            </a:r>
          </a:p>
          <a:p>
            <a:pPr marL="0" indent="0">
              <a:buNone/>
            </a:pPr>
            <a:endParaRPr lang="es-MX" dirty="0"/>
          </a:p>
          <a:p>
            <a:pPr marL="0" indent="0">
              <a:buNone/>
            </a:pPr>
            <a:r>
              <a:rPr lang="es-MX" dirty="0"/>
              <a:t> 1.      es un set finito no vacío de “</a:t>
            </a:r>
            <a:r>
              <a:rPr lang="es-MX" i="1" dirty="0"/>
              <a:t>tipos</a:t>
            </a:r>
            <a:r>
              <a:rPr lang="es-MX" dirty="0"/>
              <a:t>” no vacíos (</a:t>
            </a:r>
            <a:r>
              <a:rPr lang="es-MX" dirty="0" err="1"/>
              <a:t>colour</a:t>
            </a:r>
            <a:r>
              <a:rPr lang="es-MX" dirty="0"/>
              <a:t> sets).</a:t>
            </a:r>
          </a:p>
          <a:p>
            <a:pPr marL="0" indent="0">
              <a:buNone/>
            </a:pPr>
            <a:r>
              <a:rPr lang="es-MX" dirty="0"/>
              <a:t> 2. </a:t>
            </a:r>
            <a:r>
              <a:rPr lang="es-MX" i="1" dirty="0"/>
              <a:t>P </a:t>
            </a:r>
            <a:r>
              <a:rPr lang="es-MX" dirty="0"/>
              <a:t>es un set de lugares no vacíos.</a:t>
            </a:r>
          </a:p>
          <a:p>
            <a:pPr marL="0" indent="0">
              <a:buNone/>
            </a:pPr>
            <a:r>
              <a:rPr lang="es-MX" dirty="0"/>
              <a:t> 3. </a:t>
            </a:r>
            <a:r>
              <a:rPr lang="es-MX" i="1" dirty="0"/>
              <a:t>T </a:t>
            </a:r>
            <a:r>
              <a:rPr lang="es-MX" dirty="0"/>
              <a:t>es un set finito de transiciones tal que </a:t>
            </a:r>
          </a:p>
          <a:p>
            <a:pPr marL="0" indent="0">
              <a:buNone/>
            </a:pPr>
            <a:r>
              <a:rPr lang="es-MX" i="1" dirty="0"/>
              <a:t> 4.                                           </a:t>
            </a:r>
            <a:r>
              <a:rPr lang="es-MX" dirty="0"/>
              <a:t>es un set de arcos.</a:t>
            </a:r>
          </a:p>
          <a:p>
            <a:pPr marL="0" indent="0">
              <a:buNone/>
            </a:pPr>
            <a:r>
              <a:rPr lang="es-MX" dirty="0"/>
              <a:t> 5.                    es una función “</a:t>
            </a:r>
            <a:r>
              <a:rPr lang="es-MX" i="1" dirty="0" err="1"/>
              <a:t>Type</a:t>
            </a:r>
            <a:r>
              <a:rPr lang="es-MX" i="1" dirty="0"/>
              <a:t>” que mapea cada lugar a su tipo.</a:t>
            </a:r>
          </a:p>
          <a:p>
            <a:pPr marL="0" indent="0">
              <a:buNone/>
            </a:pPr>
            <a:r>
              <a:rPr lang="es-MX" i="1" dirty="0"/>
              <a:t> 6. G es una función guardia, que mapea  cada transición a una expresión tal que: </a:t>
            </a:r>
          </a:p>
        </p:txBody>
      </p:sp>
      <p:pic>
        <p:nvPicPr>
          <p:cNvPr id="4" name="Imagen 3">
            <a:extLst>
              <a:ext uri="{FF2B5EF4-FFF2-40B4-BE49-F238E27FC236}">
                <a16:creationId xmlns:a16="http://schemas.microsoft.com/office/drawing/2014/main" id="{C6F59CD0-E20E-48B0-BFF0-AC19E1DF6FAF}"/>
              </a:ext>
            </a:extLst>
          </p:cNvPr>
          <p:cNvPicPr>
            <a:picLocks noChangeAspect="1"/>
          </p:cNvPicPr>
          <p:nvPr/>
        </p:nvPicPr>
        <p:blipFill>
          <a:blip r:embed="rId2"/>
          <a:stretch>
            <a:fillRect/>
          </a:stretch>
        </p:blipFill>
        <p:spPr>
          <a:xfrm>
            <a:off x="6096000" y="629893"/>
            <a:ext cx="5257801" cy="377904"/>
          </a:xfrm>
          <a:prstGeom prst="rect">
            <a:avLst/>
          </a:prstGeom>
        </p:spPr>
      </p:pic>
      <p:pic>
        <p:nvPicPr>
          <p:cNvPr id="5" name="Imagen 4">
            <a:extLst>
              <a:ext uri="{FF2B5EF4-FFF2-40B4-BE49-F238E27FC236}">
                <a16:creationId xmlns:a16="http://schemas.microsoft.com/office/drawing/2014/main" id="{99863FF0-3FDD-4041-B449-D0EECA8456C6}"/>
              </a:ext>
            </a:extLst>
          </p:cNvPr>
          <p:cNvPicPr>
            <a:picLocks noChangeAspect="1"/>
          </p:cNvPicPr>
          <p:nvPr/>
        </p:nvPicPr>
        <p:blipFill>
          <a:blip r:embed="rId3"/>
          <a:stretch>
            <a:fillRect/>
          </a:stretch>
        </p:blipFill>
        <p:spPr>
          <a:xfrm>
            <a:off x="1362489" y="2077484"/>
            <a:ext cx="347042" cy="433803"/>
          </a:xfrm>
          <a:prstGeom prst="rect">
            <a:avLst/>
          </a:prstGeom>
        </p:spPr>
      </p:pic>
      <p:pic>
        <p:nvPicPr>
          <p:cNvPr id="6" name="Imagen 5">
            <a:extLst>
              <a:ext uri="{FF2B5EF4-FFF2-40B4-BE49-F238E27FC236}">
                <a16:creationId xmlns:a16="http://schemas.microsoft.com/office/drawing/2014/main" id="{568AC650-BC51-4BB0-AF78-18D5CB3D1302}"/>
              </a:ext>
            </a:extLst>
          </p:cNvPr>
          <p:cNvPicPr>
            <a:picLocks noChangeAspect="1"/>
          </p:cNvPicPr>
          <p:nvPr/>
        </p:nvPicPr>
        <p:blipFill>
          <a:blip r:embed="rId4"/>
          <a:stretch>
            <a:fillRect/>
          </a:stretch>
        </p:blipFill>
        <p:spPr>
          <a:xfrm>
            <a:off x="7113517" y="3141392"/>
            <a:ext cx="1496151" cy="396938"/>
          </a:xfrm>
          <a:prstGeom prst="rect">
            <a:avLst/>
          </a:prstGeom>
        </p:spPr>
      </p:pic>
      <p:pic>
        <p:nvPicPr>
          <p:cNvPr id="7" name="Imagen 6">
            <a:extLst>
              <a:ext uri="{FF2B5EF4-FFF2-40B4-BE49-F238E27FC236}">
                <a16:creationId xmlns:a16="http://schemas.microsoft.com/office/drawing/2014/main" id="{066FEF77-AAEF-468A-BF91-BA016E56D81B}"/>
              </a:ext>
            </a:extLst>
          </p:cNvPr>
          <p:cNvPicPr>
            <a:picLocks noChangeAspect="1"/>
          </p:cNvPicPr>
          <p:nvPr/>
        </p:nvPicPr>
        <p:blipFill>
          <a:blip r:embed="rId5"/>
          <a:stretch>
            <a:fillRect/>
          </a:stretch>
        </p:blipFill>
        <p:spPr>
          <a:xfrm>
            <a:off x="1362489" y="3631716"/>
            <a:ext cx="3384117" cy="426968"/>
          </a:xfrm>
          <a:prstGeom prst="rect">
            <a:avLst/>
          </a:prstGeom>
        </p:spPr>
      </p:pic>
      <p:pic>
        <p:nvPicPr>
          <p:cNvPr id="8" name="Imagen 7">
            <a:extLst>
              <a:ext uri="{FF2B5EF4-FFF2-40B4-BE49-F238E27FC236}">
                <a16:creationId xmlns:a16="http://schemas.microsoft.com/office/drawing/2014/main" id="{8C1C4A20-07C9-4C45-8E49-05FAF6E722BA}"/>
              </a:ext>
            </a:extLst>
          </p:cNvPr>
          <p:cNvPicPr>
            <a:picLocks noChangeAspect="1"/>
          </p:cNvPicPr>
          <p:nvPr/>
        </p:nvPicPr>
        <p:blipFill>
          <a:blip r:embed="rId6"/>
          <a:stretch>
            <a:fillRect/>
          </a:stretch>
        </p:blipFill>
        <p:spPr>
          <a:xfrm>
            <a:off x="1362489" y="4176090"/>
            <a:ext cx="1473476" cy="372247"/>
          </a:xfrm>
          <a:prstGeom prst="rect">
            <a:avLst/>
          </a:prstGeom>
        </p:spPr>
      </p:pic>
      <p:pic>
        <p:nvPicPr>
          <p:cNvPr id="9" name="Imagen 8">
            <a:extLst>
              <a:ext uri="{FF2B5EF4-FFF2-40B4-BE49-F238E27FC236}">
                <a16:creationId xmlns:a16="http://schemas.microsoft.com/office/drawing/2014/main" id="{69412CAA-897D-42BB-8C9E-0B40F3FDD30C}"/>
              </a:ext>
            </a:extLst>
          </p:cNvPr>
          <p:cNvPicPr>
            <a:picLocks noChangeAspect="1"/>
          </p:cNvPicPr>
          <p:nvPr/>
        </p:nvPicPr>
        <p:blipFill>
          <a:blip r:embed="rId7"/>
          <a:stretch>
            <a:fillRect/>
          </a:stretch>
        </p:blipFill>
        <p:spPr>
          <a:xfrm>
            <a:off x="3555310" y="5126417"/>
            <a:ext cx="5146424" cy="359983"/>
          </a:xfrm>
          <a:prstGeom prst="rect">
            <a:avLst/>
          </a:prstGeom>
        </p:spPr>
      </p:pic>
      <p:pic>
        <p:nvPicPr>
          <p:cNvPr id="10" name="Imagen 9">
            <a:extLst>
              <a:ext uri="{FF2B5EF4-FFF2-40B4-BE49-F238E27FC236}">
                <a16:creationId xmlns:a16="http://schemas.microsoft.com/office/drawing/2014/main" id="{D5CCD0A9-8A6C-4DDD-8C7A-20C51CBC957B}"/>
              </a:ext>
            </a:extLst>
          </p:cNvPr>
          <p:cNvPicPr>
            <a:picLocks noChangeAspect="1"/>
          </p:cNvPicPr>
          <p:nvPr/>
        </p:nvPicPr>
        <p:blipFill>
          <a:blip r:embed="rId7"/>
          <a:stretch>
            <a:fillRect/>
          </a:stretch>
        </p:blipFill>
        <p:spPr>
          <a:xfrm>
            <a:off x="3578476" y="5070921"/>
            <a:ext cx="5146424" cy="359983"/>
          </a:xfrm>
          <a:prstGeom prst="rect">
            <a:avLst/>
          </a:prstGeom>
        </p:spPr>
      </p:pic>
    </p:spTree>
    <p:extLst>
      <p:ext uri="{BB962C8B-B14F-4D97-AF65-F5344CB8AC3E}">
        <p14:creationId xmlns:p14="http://schemas.microsoft.com/office/powerpoint/2010/main" val="14762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71DC01C-25DC-4AB8-9844-C20B653426CE}"/>
              </a:ext>
            </a:extLst>
          </p:cNvPr>
          <p:cNvSpPr>
            <a:spLocks noGrp="1"/>
          </p:cNvSpPr>
          <p:nvPr>
            <p:ph idx="1"/>
          </p:nvPr>
        </p:nvSpPr>
        <p:spPr>
          <a:xfrm>
            <a:off x="838200" y="278296"/>
            <a:ext cx="10515600" cy="5898667"/>
          </a:xfrm>
        </p:spPr>
        <p:txBody>
          <a:bodyPr/>
          <a:lstStyle/>
          <a:p>
            <a:pPr marL="0" indent="0">
              <a:buNone/>
            </a:pPr>
            <a:r>
              <a:rPr lang="es-MX" i="1" dirty="0"/>
              <a:t>7.                         es una función prioridad que mapea cada transición a un entero no negativo llamado transición de prioridad.</a:t>
            </a:r>
          </a:p>
          <a:p>
            <a:pPr marL="0" indent="0">
              <a:buNone/>
            </a:pPr>
            <a:r>
              <a:rPr lang="es-MX" i="1" dirty="0"/>
              <a:t>8.        Es una expresión de función de arco que mapea el arco a una expresión de peso tal que: </a:t>
            </a:r>
          </a:p>
          <a:p>
            <a:pPr marL="0" indent="0">
              <a:buNone/>
            </a:pPr>
            <a:r>
              <a:rPr lang="es-MX" i="1" dirty="0"/>
              <a:t>9. Es una expresión de función de arco que mapea el arco a una expresión de tiempo tal que:</a:t>
            </a:r>
          </a:p>
          <a:p>
            <a:pPr marL="0" indent="0">
              <a:buNone/>
            </a:pPr>
            <a:r>
              <a:rPr lang="es-MX" i="1" dirty="0"/>
              <a:t>10.      Es una marca inicial que mapea cada lugar a un </a:t>
            </a:r>
            <a:r>
              <a:rPr lang="es-MX" i="1" dirty="0" err="1"/>
              <a:t>multiset</a:t>
            </a:r>
            <a:endParaRPr lang="es-MX" i="1" dirty="0"/>
          </a:p>
          <a:p>
            <a:pPr marL="0" indent="0">
              <a:buNone/>
            </a:pPr>
            <a:r>
              <a:rPr lang="es-MX" i="1" dirty="0"/>
              <a:t>donde           denota un set de </a:t>
            </a:r>
            <a:r>
              <a:rPr lang="es-MX" i="1" dirty="0" err="1"/>
              <a:t>multisets</a:t>
            </a:r>
            <a:r>
              <a:rPr lang="es-MX" i="1" dirty="0"/>
              <a:t> sobre el set</a:t>
            </a:r>
          </a:p>
          <a:p>
            <a:pPr marL="514350" indent="-514350">
              <a:buAutoNum type="arabicPeriod" startAt="11"/>
            </a:pPr>
            <a:r>
              <a:rPr lang="es-MX" i="1" dirty="0"/>
              <a:t>                Es una función de time stamp inicial que mapea cada lugar a un valor racional llamado time stamp inicial.</a:t>
            </a:r>
          </a:p>
          <a:p>
            <a:endParaRPr lang="es-MX" dirty="0"/>
          </a:p>
        </p:txBody>
      </p:sp>
      <p:pic>
        <p:nvPicPr>
          <p:cNvPr id="4" name="Imagen 3">
            <a:extLst>
              <a:ext uri="{FF2B5EF4-FFF2-40B4-BE49-F238E27FC236}">
                <a16:creationId xmlns:a16="http://schemas.microsoft.com/office/drawing/2014/main" id="{C2E4ED62-7521-4503-A0FD-C8D3BE4CEDE6}"/>
              </a:ext>
            </a:extLst>
          </p:cNvPr>
          <p:cNvPicPr>
            <a:picLocks noChangeAspect="1"/>
          </p:cNvPicPr>
          <p:nvPr/>
        </p:nvPicPr>
        <p:blipFill>
          <a:blip r:embed="rId2"/>
          <a:stretch>
            <a:fillRect/>
          </a:stretch>
        </p:blipFill>
        <p:spPr>
          <a:xfrm>
            <a:off x="1269724" y="382450"/>
            <a:ext cx="1964009" cy="430075"/>
          </a:xfrm>
          <a:prstGeom prst="rect">
            <a:avLst/>
          </a:prstGeom>
        </p:spPr>
      </p:pic>
      <p:pic>
        <p:nvPicPr>
          <p:cNvPr id="5" name="Imagen 4">
            <a:extLst>
              <a:ext uri="{FF2B5EF4-FFF2-40B4-BE49-F238E27FC236}">
                <a16:creationId xmlns:a16="http://schemas.microsoft.com/office/drawing/2014/main" id="{319A8578-2CF8-4A4C-959F-5F0959FDD828}"/>
              </a:ext>
            </a:extLst>
          </p:cNvPr>
          <p:cNvPicPr>
            <a:picLocks noChangeAspect="1"/>
          </p:cNvPicPr>
          <p:nvPr/>
        </p:nvPicPr>
        <p:blipFill>
          <a:blip r:embed="rId3"/>
          <a:stretch>
            <a:fillRect/>
          </a:stretch>
        </p:blipFill>
        <p:spPr>
          <a:xfrm>
            <a:off x="1269724" y="1118566"/>
            <a:ext cx="504411" cy="468382"/>
          </a:xfrm>
          <a:prstGeom prst="rect">
            <a:avLst/>
          </a:prstGeom>
        </p:spPr>
      </p:pic>
      <p:pic>
        <p:nvPicPr>
          <p:cNvPr id="6" name="Imagen 5">
            <a:extLst>
              <a:ext uri="{FF2B5EF4-FFF2-40B4-BE49-F238E27FC236}">
                <a16:creationId xmlns:a16="http://schemas.microsoft.com/office/drawing/2014/main" id="{9E177329-186E-4796-807B-F8BC4C5127BB}"/>
              </a:ext>
            </a:extLst>
          </p:cNvPr>
          <p:cNvPicPr>
            <a:picLocks noChangeAspect="1"/>
          </p:cNvPicPr>
          <p:nvPr/>
        </p:nvPicPr>
        <p:blipFill>
          <a:blip r:embed="rId4"/>
          <a:stretch>
            <a:fillRect/>
          </a:stretch>
        </p:blipFill>
        <p:spPr>
          <a:xfrm>
            <a:off x="5155095" y="2436743"/>
            <a:ext cx="6197370" cy="440635"/>
          </a:xfrm>
          <a:prstGeom prst="rect">
            <a:avLst/>
          </a:prstGeom>
        </p:spPr>
      </p:pic>
      <p:pic>
        <p:nvPicPr>
          <p:cNvPr id="7" name="Imagen 6">
            <a:extLst>
              <a:ext uri="{FF2B5EF4-FFF2-40B4-BE49-F238E27FC236}">
                <a16:creationId xmlns:a16="http://schemas.microsoft.com/office/drawing/2014/main" id="{2755177B-4A60-4EA4-B9C0-5F988C8D6455}"/>
              </a:ext>
            </a:extLst>
          </p:cNvPr>
          <p:cNvPicPr>
            <a:picLocks noChangeAspect="1"/>
          </p:cNvPicPr>
          <p:nvPr/>
        </p:nvPicPr>
        <p:blipFill>
          <a:blip r:embed="rId5"/>
          <a:stretch>
            <a:fillRect/>
          </a:stretch>
        </p:blipFill>
        <p:spPr>
          <a:xfrm>
            <a:off x="1351277" y="3011660"/>
            <a:ext cx="531616" cy="431938"/>
          </a:xfrm>
          <a:prstGeom prst="rect">
            <a:avLst/>
          </a:prstGeom>
        </p:spPr>
      </p:pic>
      <p:pic>
        <p:nvPicPr>
          <p:cNvPr id="8" name="Imagen 7">
            <a:extLst>
              <a:ext uri="{FF2B5EF4-FFF2-40B4-BE49-F238E27FC236}">
                <a16:creationId xmlns:a16="http://schemas.microsoft.com/office/drawing/2014/main" id="{BFB9A947-B857-478E-84F6-F2359DCD1619}"/>
              </a:ext>
            </a:extLst>
          </p:cNvPr>
          <p:cNvPicPr>
            <a:picLocks noChangeAspect="1"/>
          </p:cNvPicPr>
          <p:nvPr/>
        </p:nvPicPr>
        <p:blipFill>
          <a:blip r:embed="rId6"/>
          <a:stretch>
            <a:fillRect/>
          </a:stretch>
        </p:blipFill>
        <p:spPr>
          <a:xfrm>
            <a:off x="9964678" y="3059937"/>
            <a:ext cx="1902199" cy="406677"/>
          </a:xfrm>
          <a:prstGeom prst="rect">
            <a:avLst/>
          </a:prstGeom>
        </p:spPr>
      </p:pic>
      <p:pic>
        <p:nvPicPr>
          <p:cNvPr id="10" name="Imagen 9">
            <a:extLst>
              <a:ext uri="{FF2B5EF4-FFF2-40B4-BE49-F238E27FC236}">
                <a16:creationId xmlns:a16="http://schemas.microsoft.com/office/drawing/2014/main" id="{1D584BE8-3C06-4794-B265-51FD01A0AEF0}"/>
              </a:ext>
            </a:extLst>
          </p:cNvPr>
          <p:cNvPicPr>
            <a:picLocks noChangeAspect="1"/>
          </p:cNvPicPr>
          <p:nvPr/>
        </p:nvPicPr>
        <p:blipFill>
          <a:blip r:embed="rId7"/>
          <a:stretch>
            <a:fillRect/>
          </a:stretch>
        </p:blipFill>
        <p:spPr>
          <a:xfrm>
            <a:off x="1882893" y="3513671"/>
            <a:ext cx="820600" cy="443931"/>
          </a:xfrm>
          <a:prstGeom prst="rect">
            <a:avLst/>
          </a:prstGeom>
        </p:spPr>
      </p:pic>
      <p:pic>
        <p:nvPicPr>
          <p:cNvPr id="11" name="Imagen 10">
            <a:extLst>
              <a:ext uri="{FF2B5EF4-FFF2-40B4-BE49-F238E27FC236}">
                <a16:creationId xmlns:a16="http://schemas.microsoft.com/office/drawing/2014/main" id="{29C2CCAB-33EF-4241-A1CB-D14D9AD94DF5}"/>
              </a:ext>
            </a:extLst>
          </p:cNvPr>
          <p:cNvPicPr>
            <a:picLocks noChangeAspect="1"/>
          </p:cNvPicPr>
          <p:nvPr/>
        </p:nvPicPr>
        <p:blipFill>
          <a:blip r:embed="rId8"/>
          <a:stretch>
            <a:fillRect/>
          </a:stretch>
        </p:blipFill>
        <p:spPr>
          <a:xfrm>
            <a:off x="8293636" y="3559941"/>
            <a:ext cx="595835" cy="351390"/>
          </a:xfrm>
          <a:prstGeom prst="rect">
            <a:avLst/>
          </a:prstGeom>
        </p:spPr>
      </p:pic>
      <p:pic>
        <p:nvPicPr>
          <p:cNvPr id="12" name="Imagen 11">
            <a:extLst>
              <a:ext uri="{FF2B5EF4-FFF2-40B4-BE49-F238E27FC236}">
                <a16:creationId xmlns:a16="http://schemas.microsoft.com/office/drawing/2014/main" id="{56FD2807-081E-4D59-BC4B-DAEDF7AAE77C}"/>
              </a:ext>
            </a:extLst>
          </p:cNvPr>
          <p:cNvPicPr>
            <a:picLocks noChangeAspect="1"/>
          </p:cNvPicPr>
          <p:nvPr/>
        </p:nvPicPr>
        <p:blipFill>
          <a:blip r:embed="rId9"/>
          <a:stretch>
            <a:fillRect/>
          </a:stretch>
        </p:blipFill>
        <p:spPr>
          <a:xfrm>
            <a:off x="1269724" y="2027582"/>
            <a:ext cx="477355" cy="409161"/>
          </a:xfrm>
          <a:prstGeom prst="rect">
            <a:avLst/>
          </a:prstGeom>
        </p:spPr>
      </p:pic>
      <p:pic>
        <p:nvPicPr>
          <p:cNvPr id="13" name="Imagen 12">
            <a:extLst>
              <a:ext uri="{FF2B5EF4-FFF2-40B4-BE49-F238E27FC236}">
                <a16:creationId xmlns:a16="http://schemas.microsoft.com/office/drawing/2014/main" id="{230A1BC7-97A2-4486-8DC3-C00A98ECDD8E}"/>
              </a:ext>
            </a:extLst>
          </p:cNvPr>
          <p:cNvPicPr>
            <a:picLocks noChangeAspect="1"/>
          </p:cNvPicPr>
          <p:nvPr/>
        </p:nvPicPr>
        <p:blipFill>
          <a:blip r:embed="rId10"/>
          <a:stretch>
            <a:fillRect/>
          </a:stretch>
        </p:blipFill>
        <p:spPr>
          <a:xfrm>
            <a:off x="4697274" y="1616067"/>
            <a:ext cx="6655191" cy="411515"/>
          </a:xfrm>
          <a:prstGeom prst="rect">
            <a:avLst/>
          </a:prstGeom>
        </p:spPr>
      </p:pic>
      <p:pic>
        <p:nvPicPr>
          <p:cNvPr id="14" name="Imagen 13">
            <a:extLst>
              <a:ext uri="{FF2B5EF4-FFF2-40B4-BE49-F238E27FC236}">
                <a16:creationId xmlns:a16="http://schemas.microsoft.com/office/drawing/2014/main" id="{54885C54-1E1F-4C8E-BDB9-C40CE46CDB2A}"/>
              </a:ext>
            </a:extLst>
          </p:cNvPr>
          <p:cNvPicPr>
            <a:picLocks noChangeAspect="1"/>
          </p:cNvPicPr>
          <p:nvPr/>
        </p:nvPicPr>
        <p:blipFill>
          <a:blip r:embed="rId11"/>
          <a:stretch>
            <a:fillRect/>
          </a:stretch>
        </p:blipFill>
        <p:spPr>
          <a:xfrm>
            <a:off x="1368543" y="3992069"/>
            <a:ext cx="1334950" cy="383180"/>
          </a:xfrm>
          <a:prstGeom prst="rect">
            <a:avLst/>
          </a:prstGeom>
        </p:spPr>
      </p:pic>
    </p:spTree>
    <p:extLst>
      <p:ext uri="{BB962C8B-B14F-4D97-AF65-F5344CB8AC3E}">
        <p14:creationId xmlns:p14="http://schemas.microsoft.com/office/powerpoint/2010/main" val="9236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73C531-4F62-401F-AAE5-745352C22B10}"/>
              </a:ext>
            </a:extLst>
          </p:cNvPr>
          <p:cNvSpPr>
            <a:spLocks noGrp="1"/>
          </p:cNvSpPr>
          <p:nvPr>
            <p:ph type="title"/>
          </p:nvPr>
        </p:nvSpPr>
        <p:spPr/>
        <p:txBody>
          <a:bodyPr/>
          <a:lstStyle/>
          <a:p>
            <a:pPr algn="ctr"/>
            <a:r>
              <a:rPr lang="es-MX" dirty="0"/>
              <a:t>Características</a:t>
            </a:r>
          </a:p>
        </p:txBody>
      </p:sp>
      <p:sp>
        <p:nvSpPr>
          <p:cNvPr id="3" name="Marcador de contenido 2">
            <a:extLst>
              <a:ext uri="{FF2B5EF4-FFF2-40B4-BE49-F238E27FC236}">
                <a16:creationId xmlns:a16="http://schemas.microsoft.com/office/drawing/2014/main" id="{C55AAAAF-117B-4F62-988E-24EE3AE881BC}"/>
              </a:ext>
            </a:extLst>
          </p:cNvPr>
          <p:cNvSpPr>
            <a:spLocks noGrp="1"/>
          </p:cNvSpPr>
          <p:nvPr>
            <p:ph idx="1"/>
          </p:nvPr>
        </p:nvSpPr>
        <p:spPr>
          <a:xfrm>
            <a:off x="838200" y="1825625"/>
            <a:ext cx="10515600" cy="4351338"/>
          </a:xfrm>
        </p:spPr>
        <p:txBody>
          <a:bodyPr>
            <a:normAutofit fontScale="77500" lnSpcReduction="20000"/>
          </a:bodyPr>
          <a:lstStyle/>
          <a:p>
            <a:r>
              <a:rPr lang="es-MX" dirty="0"/>
              <a:t>Cada transición tiene una prioridad definida permitiendo el modelado de selecciones determinísticas.</a:t>
            </a:r>
          </a:p>
          <a:p>
            <a:r>
              <a:rPr lang="es-MX" dirty="0"/>
              <a:t>Arcos múltiples no son permitidos ya que cada arco tiene definido un peso y un tiempo.</a:t>
            </a:r>
          </a:p>
          <a:p>
            <a:r>
              <a:rPr lang="es-MX" dirty="0"/>
              <a:t>Se adjuntan dos expresiones a cada arco: una de peso y otra de tiempo.</a:t>
            </a:r>
          </a:p>
          <a:p>
            <a:r>
              <a:rPr lang="es-MX" dirty="0"/>
              <a:t>Para cada evaluación de arco por expresión de peso debe producir un solo token correspondiente a su tipo, y cada evaluación de expresión de tiempo debe producir un valor racional no negativo.</a:t>
            </a:r>
          </a:p>
          <a:p>
            <a:r>
              <a:rPr lang="es-MX" dirty="0"/>
              <a:t>Cada lugar tiene su propio reloj que mide el tiempo del mismo.</a:t>
            </a:r>
          </a:p>
          <a:p>
            <a:r>
              <a:rPr lang="es-MX" dirty="0"/>
              <a:t>Todo valor de tiempo positivo describe cuanto tiempo los tokens del lugar no podrán ser accesados por cualquier transición.	</a:t>
            </a:r>
          </a:p>
          <a:p>
            <a:r>
              <a:rPr lang="es-MX" dirty="0"/>
              <a:t>Valores negativos representan la vejez del token, ya que los tokens comparten el tiempo del lugar, es posible determinar que tan viejo es un token para que la transición pueda consumirlo.</a:t>
            </a:r>
          </a:p>
          <a:p>
            <a:pPr marL="0" indent="0">
              <a:buNone/>
            </a:pPr>
            <a:endParaRPr lang="es-MX" dirty="0"/>
          </a:p>
        </p:txBody>
      </p:sp>
    </p:spTree>
    <p:extLst>
      <p:ext uri="{BB962C8B-B14F-4D97-AF65-F5344CB8AC3E}">
        <p14:creationId xmlns:p14="http://schemas.microsoft.com/office/powerpoint/2010/main" val="35540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41AC765-7C66-461C-BE6F-176C671C01EE}"/>
              </a:ext>
            </a:extLst>
          </p:cNvPr>
          <p:cNvSpPr>
            <a:spLocks noGrp="1"/>
          </p:cNvSpPr>
          <p:nvPr>
            <p:ph idx="1"/>
          </p:nvPr>
        </p:nvSpPr>
        <p:spPr>
          <a:xfrm>
            <a:off x="838200" y="159026"/>
            <a:ext cx="10515600" cy="6017937"/>
          </a:xfrm>
        </p:spPr>
        <p:txBody>
          <a:bodyPr/>
          <a:lstStyle/>
          <a:p>
            <a:pPr marL="0" indent="0">
              <a:buNone/>
            </a:pPr>
            <a:r>
              <a:rPr lang="es-MX" dirty="0"/>
              <a:t>Definición 2: una marca de un RTCP-net </a:t>
            </a:r>
            <a:r>
              <a:rPr lang="es-MX" i="1" dirty="0"/>
              <a:t>N es una función M definida en el set de lugares y una función time stamp S definida en el set de lugares P.                             </a:t>
            </a:r>
          </a:p>
          <a:p>
            <a:pPr marL="0" indent="0">
              <a:buNone/>
            </a:pPr>
            <a:r>
              <a:rPr lang="es-MX" i="1" dirty="0"/>
              <a:t> Si asumimos que P es un set ordenado, la marcas M y las funciones time stamp puede ser representadas como vectores con       entradas.</a:t>
            </a:r>
          </a:p>
          <a:p>
            <a:pPr marL="0" indent="0">
              <a:buNone/>
            </a:pPr>
            <a:endParaRPr lang="es-MX" i="1" dirty="0"/>
          </a:p>
          <a:p>
            <a:pPr marL="0" indent="0">
              <a:buNone/>
            </a:pPr>
            <a:r>
              <a:rPr lang="es-MX" i="1" dirty="0"/>
              <a:t>Definición 3: un estado de un RTCP-net es un par (M,S). Sea               que denota el set de todos los nodos de un RTCP-net y 	           .         Y             denotan el set de entradas y salidas del nodo x.                                       Y </a:t>
            </a:r>
          </a:p>
          <a:p>
            <a:pPr marL="0" indent="0">
              <a:buNone/>
            </a:pPr>
            <a:endParaRPr lang="es-MX" i="1" dirty="0"/>
          </a:p>
          <a:p>
            <a:pPr marL="0" indent="0">
              <a:buNone/>
            </a:pPr>
            <a:r>
              <a:rPr lang="es-MX" i="1" dirty="0"/>
              <a:t>Definición 4: La unión de una transición  t es una substitución que reemplaza cada variable de </a:t>
            </a:r>
            <a:r>
              <a:rPr lang="es-MX" dirty="0"/>
              <a:t>un valor de su tipo correspondiente</a:t>
            </a:r>
            <a:r>
              <a:rPr lang="es-MX" i="1" dirty="0"/>
              <a:t> </a:t>
            </a:r>
          </a:p>
          <a:p>
            <a:pPr marL="0" indent="0">
              <a:buNone/>
            </a:pPr>
            <a:endParaRPr lang="es-MX" i="1" dirty="0"/>
          </a:p>
        </p:txBody>
      </p:sp>
      <p:pic>
        <p:nvPicPr>
          <p:cNvPr id="7" name="Imagen 6">
            <a:extLst>
              <a:ext uri="{FF2B5EF4-FFF2-40B4-BE49-F238E27FC236}">
                <a16:creationId xmlns:a16="http://schemas.microsoft.com/office/drawing/2014/main" id="{6F5A7667-1C3F-4DBB-8E5D-A228B090A1F8}"/>
              </a:ext>
            </a:extLst>
          </p:cNvPr>
          <p:cNvPicPr>
            <a:picLocks noChangeAspect="1"/>
          </p:cNvPicPr>
          <p:nvPr/>
        </p:nvPicPr>
        <p:blipFill>
          <a:blip r:embed="rId2"/>
          <a:stretch>
            <a:fillRect/>
          </a:stretch>
        </p:blipFill>
        <p:spPr>
          <a:xfrm>
            <a:off x="8965509" y="1795223"/>
            <a:ext cx="500270" cy="435719"/>
          </a:xfrm>
          <a:prstGeom prst="rect">
            <a:avLst/>
          </a:prstGeom>
        </p:spPr>
      </p:pic>
      <p:pic>
        <p:nvPicPr>
          <p:cNvPr id="8" name="Imagen 7">
            <a:extLst>
              <a:ext uri="{FF2B5EF4-FFF2-40B4-BE49-F238E27FC236}">
                <a16:creationId xmlns:a16="http://schemas.microsoft.com/office/drawing/2014/main" id="{EC9E574C-715B-4899-83F1-D901C861D5C1}"/>
              </a:ext>
            </a:extLst>
          </p:cNvPr>
          <p:cNvPicPr>
            <a:picLocks noChangeAspect="1"/>
          </p:cNvPicPr>
          <p:nvPr/>
        </p:nvPicPr>
        <p:blipFill>
          <a:blip r:embed="rId3"/>
          <a:stretch>
            <a:fillRect/>
          </a:stretch>
        </p:blipFill>
        <p:spPr>
          <a:xfrm>
            <a:off x="9465779" y="2948919"/>
            <a:ext cx="1150818" cy="284611"/>
          </a:xfrm>
          <a:prstGeom prst="rect">
            <a:avLst/>
          </a:prstGeom>
        </p:spPr>
      </p:pic>
      <p:pic>
        <p:nvPicPr>
          <p:cNvPr id="9" name="Imagen 8">
            <a:extLst>
              <a:ext uri="{FF2B5EF4-FFF2-40B4-BE49-F238E27FC236}">
                <a16:creationId xmlns:a16="http://schemas.microsoft.com/office/drawing/2014/main" id="{ACD71264-3624-4AD0-8F0E-192D8480E110}"/>
              </a:ext>
            </a:extLst>
          </p:cNvPr>
          <p:cNvPicPr>
            <a:picLocks noChangeAspect="1"/>
          </p:cNvPicPr>
          <p:nvPr/>
        </p:nvPicPr>
        <p:blipFill>
          <a:blip r:embed="rId4"/>
          <a:stretch>
            <a:fillRect/>
          </a:stretch>
        </p:blipFill>
        <p:spPr>
          <a:xfrm>
            <a:off x="8263058" y="3233530"/>
            <a:ext cx="804519" cy="410818"/>
          </a:xfrm>
          <a:prstGeom prst="rect">
            <a:avLst/>
          </a:prstGeom>
        </p:spPr>
      </p:pic>
      <p:pic>
        <p:nvPicPr>
          <p:cNvPr id="10" name="Imagen 9">
            <a:extLst>
              <a:ext uri="{FF2B5EF4-FFF2-40B4-BE49-F238E27FC236}">
                <a16:creationId xmlns:a16="http://schemas.microsoft.com/office/drawing/2014/main" id="{3EE4D37E-0F92-48B1-8DB4-AA043AC46023}"/>
              </a:ext>
            </a:extLst>
          </p:cNvPr>
          <p:cNvPicPr>
            <a:picLocks noChangeAspect="1"/>
          </p:cNvPicPr>
          <p:nvPr/>
        </p:nvPicPr>
        <p:blipFill>
          <a:blip r:embed="rId5"/>
          <a:stretch>
            <a:fillRect/>
          </a:stretch>
        </p:blipFill>
        <p:spPr>
          <a:xfrm>
            <a:off x="9252875" y="3196561"/>
            <a:ext cx="667578" cy="433926"/>
          </a:xfrm>
          <a:prstGeom prst="rect">
            <a:avLst/>
          </a:prstGeom>
        </p:spPr>
      </p:pic>
      <p:pic>
        <p:nvPicPr>
          <p:cNvPr id="11" name="Imagen 10">
            <a:extLst>
              <a:ext uri="{FF2B5EF4-FFF2-40B4-BE49-F238E27FC236}">
                <a16:creationId xmlns:a16="http://schemas.microsoft.com/office/drawing/2014/main" id="{77C9FEEC-58BB-407C-B171-1EFF3372D48D}"/>
              </a:ext>
            </a:extLst>
          </p:cNvPr>
          <p:cNvPicPr>
            <a:picLocks noChangeAspect="1"/>
          </p:cNvPicPr>
          <p:nvPr/>
        </p:nvPicPr>
        <p:blipFill>
          <a:blip r:embed="rId6"/>
          <a:stretch>
            <a:fillRect/>
          </a:stretch>
        </p:blipFill>
        <p:spPr>
          <a:xfrm>
            <a:off x="10178210" y="3207271"/>
            <a:ext cx="1015775" cy="463336"/>
          </a:xfrm>
          <a:prstGeom prst="rect">
            <a:avLst/>
          </a:prstGeom>
        </p:spPr>
      </p:pic>
      <p:pic>
        <p:nvPicPr>
          <p:cNvPr id="12" name="Imagen 11">
            <a:extLst>
              <a:ext uri="{FF2B5EF4-FFF2-40B4-BE49-F238E27FC236}">
                <a16:creationId xmlns:a16="http://schemas.microsoft.com/office/drawing/2014/main" id="{9D6D6AF2-5CF7-4DFF-B0F4-086A8622DB73}"/>
              </a:ext>
            </a:extLst>
          </p:cNvPr>
          <p:cNvPicPr>
            <a:picLocks noChangeAspect="1"/>
          </p:cNvPicPr>
          <p:nvPr/>
        </p:nvPicPr>
        <p:blipFill>
          <a:blip r:embed="rId7"/>
          <a:stretch>
            <a:fillRect/>
          </a:stretch>
        </p:blipFill>
        <p:spPr>
          <a:xfrm>
            <a:off x="7743971" y="3644348"/>
            <a:ext cx="3039010" cy="404272"/>
          </a:xfrm>
          <a:prstGeom prst="rect">
            <a:avLst/>
          </a:prstGeom>
        </p:spPr>
      </p:pic>
      <p:pic>
        <p:nvPicPr>
          <p:cNvPr id="13" name="Imagen 12">
            <a:extLst>
              <a:ext uri="{FF2B5EF4-FFF2-40B4-BE49-F238E27FC236}">
                <a16:creationId xmlns:a16="http://schemas.microsoft.com/office/drawing/2014/main" id="{BD6BCC99-C2AE-4F09-8F49-E682DD13AFAE}"/>
              </a:ext>
            </a:extLst>
          </p:cNvPr>
          <p:cNvPicPr>
            <a:picLocks noChangeAspect="1"/>
          </p:cNvPicPr>
          <p:nvPr/>
        </p:nvPicPr>
        <p:blipFill>
          <a:blip r:embed="rId8"/>
          <a:stretch>
            <a:fillRect/>
          </a:stretch>
        </p:blipFill>
        <p:spPr>
          <a:xfrm>
            <a:off x="849279" y="4055246"/>
            <a:ext cx="3623220" cy="397484"/>
          </a:xfrm>
          <a:prstGeom prst="rect">
            <a:avLst/>
          </a:prstGeom>
        </p:spPr>
      </p:pic>
    </p:spTree>
    <p:extLst>
      <p:ext uri="{BB962C8B-B14F-4D97-AF65-F5344CB8AC3E}">
        <p14:creationId xmlns:p14="http://schemas.microsoft.com/office/powerpoint/2010/main" val="100579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09F2EB5-02BF-4D9B-A083-DB51048B4CBA}"/>
              </a:ext>
            </a:extLst>
          </p:cNvPr>
          <p:cNvSpPr>
            <a:spLocks noGrp="1"/>
          </p:cNvSpPr>
          <p:nvPr>
            <p:ph idx="1"/>
          </p:nvPr>
        </p:nvSpPr>
        <p:spPr>
          <a:xfrm>
            <a:off x="838200" y="291548"/>
            <a:ext cx="10515600" cy="5885415"/>
          </a:xfrm>
        </p:spPr>
        <p:txBody>
          <a:bodyPr>
            <a:normAutofit/>
          </a:bodyPr>
          <a:lstStyle/>
          <a:p>
            <a:pPr marL="0" indent="0">
              <a:buNone/>
            </a:pPr>
            <a:r>
              <a:rPr lang="es-MX" dirty="0"/>
              <a:t>tal que la guarda evalué en verdadero. El set de todas la uniones de la transición t esta denotada por           .            Denota la evaluación de la guarda en la unión b. De igual manera                  y                denotan la evaluación del peso y tiempo en la unión b.</a:t>
            </a:r>
          </a:p>
          <a:p>
            <a:pPr marL="0" indent="0">
              <a:buNone/>
            </a:pPr>
            <a:r>
              <a:rPr lang="es-MX" dirty="0"/>
              <a:t>Definición 5: Una transición es habilitada si las entradas contienen tokens y time stamps adecuados, todas las salidas son accesibles y otras transiciones  con mayor prioridad no intentan acceder a la entrada o salida.</a:t>
            </a:r>
          </a:p>
          <a:p>
            <a:pPr marL="0" indent="0">
              <a:buNone/>
            </a:pPr>
            <a:r>
              <a:rPr lang="es-MX" dirty="0"/>
              <a:t>Una transición es habilitada en un estado (M,S) si es habilitada en una de sus uniones.	</a:t>
            </a:r>
          </a:p>
          <a:p>
            <a:pPr marL="0" indent="0">
              <a:buNone/>
            </a:pPr>
            <a:endParaRPr lang="es-MX" dirty="0"/>
          </a:p>
        </p:txBody>
      </p:sp>
      <p:pic>
        <p:nvPicPr>
          <p:cNvPr id="6" name="Imagen 5">
            <a:extLst>
              <a:ext uri="{FF2B5EF4-FFF2-40B4-BE49-F238E27FC236}">
                <a16:creationId xmlns:a16="http://schemas.microsoft.com/office/drawing/2014/main" id="{005D9D47-ADBC-4355-A78C-808939D0F2C1}"/>
              </a:ext>
            </a:extLst>
          </p:cNvPr>
          <p:cNvPicPr>
            <a:picLocks noChangeAspect="1"/>
          </p:cNvPicPr>
          <p:nvPr/>
        </p:nvPicPr>
        <p:blipFill>
          <a:blip r:embed="rId2"/>
          <a:stretch>
            <a:fillRect/>
          </a:stretch>
        </p:blipFill>
        <p:spPr>
          <a:xfrm>
            <a:off x="5379865" y="641635"/>
            <a:ext cx="598858" cy="453680"/>
          </a:xfrm>
          <a:prstGeom prst="rect">
            <a:avLst/>
          </a:prstGeom>
        </p:spPr>
      </p:pic>
      <p:pic>
        <p:nvPicPr>
          <p:cNvPr id="7" name="Imagen 6">
            <a:extLst>
              <a:ext uri="{FF2B5EF4-FFF2-40B4-BE49-F238E27FC236}">
                <a16:creationId xmlns:a16="http://schemas.microsoft.com/office/drawing/2014/main" id="{3A61EC2B-67DA-4A47-88C5-CC88F2AF5035}"/>
              </a:ext>
            </a:extLst>
          </p:cNvPr>
          <p:cNvPicPr>
            <a:picLocks noChangeAspect="1"/>
          </p:cNvPicPr>
          <p:nvPr/>
        </p:nvPicPr>
        <p:blipFill>
          <a:blip r:embed="rId3"/>
          <a:stretch>
            <a:fillRect/>
          </a:stretch>
        </p:blipFill>
        <p:spPr>
          <a:xfrm>
            <a:off x="6384846" y="692108"/>
            <a:ext cx="798253" cy="471695"/>
          </a:xfrm>
          <a:prstGeom prst="rect">
            <a:avLst/>
          </a:prstGeom>
        </p:spPr>
      </p:pic>
      <p:pic>
        <p:nvPicPr>
          <p:cNvPr id="8" name="Imagen 7">
            <a:extLst>
              <a:ext uri="{FF2B5EF4-FFF2-40B4-BE49-F238E27FC236}">
                <a16:creationId xmlns:a16="http://schemas.microsoft.com/office/drawing/2014/main" id="{2A57D055-E857-4FAE-AEFC-591C7EF11BDB}"/>
              </a:ext>
            </a:extLst>
          </p:cNvPr>
          <p:cNvPicPr>
            <a:picLocks noChangeAspect="1"/>
          </p:cNvPicPr>
          <p:nvPr/>
        </p:nvPicPr>
        <p:blipFill>
          <a:blip r:embed="rId4"/>
          <a:stretch>
            <a:fillRect/>
          </a:stretch>
        </p:blipFill>
        <p:spPr>
          <a:xfrm>
            <a:off x="6498699" y="1095315"/>
            <a:ext cx="1265945" cy="404399"/>
          </a:xfrm>
          <a:prstGeom prst="rect">
            <a:avLst/>
          </a:prstGeom>
        </p:spPr>
      </p:pic>
      <p:pic>
        <p:nvPicPr>
          <p:cNvPr id="9" name="Imagen 8">
            <a:extLst>
              <a:ext uri="{FF2B5EF4-FFF2-40B4-BE49-F238E27FC236}">
                <a16:creationId xmlns:a16="http://schemas.microsoft.com/office/drawing/2014/main" id="{80F92F87-F92B-435F-A004-ED6FBE678708}"/>
              </a:ext>
            </a:extLst>
          </p:cNvPr>
          <p:cNvPicPr>
            <a:picLocks noChangeAspect="1"/>
          </p:cNvPicPr>
          <p:nvPr/>
        </p:nvPicPr>
        <p:blipFill>
          <a:blip r:embed="rId5"/>
          <a:stretch>
            <a:fillRect/>
          </a:stretch>
        </p:blipFill>
        <p:spPr>
          <a:xfrm>
            <a:off x="8049839" y="1028384"/>
            <a:ext cx="1218610" cy="467412"/>
          </a:xfrm>
          <a:prstGeom prst="rect">
            <a:avLst/>
          </a:prstGeom>
        </p:spPr>
      </p:pic>
    </p:spTree>
    <p:extLst>
      <p:ext uri="{BB962C8B-B14F-4D97-AF65-F5344CB8AC3E}">
        <p14:creationId xmlns:p14="http://schemas.microsoft.com/office/powerpoint/2010/main" val="841761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6F8EA7C-B14F-409E-AEEF-69CFA1C13810}"/>
              </a:ext>
            </a:extLst>
          </p:cNvPr>
          <p:cNvSpPr>
            <a:spLocks noGrp="1"/>
          </p:cNvSpPr>
          <p:nvPr>
            <p:ph idx="1"/>
          </p:nvPr>
        </p:nvSpPr>
        <p:spPr>
          <a:xfrm>
            <a:off x="838200" y="371061"/>
            <a:ext cx="10515600" cy="5805902"/>
          </a:xfrm>
        </p:spPr>
        <p:txBody>
          <a:bodyPr/>
          <a:lstStyle/>
          <a:p>
            <a:pPr marL="0" indent="0">
              <a:buNone/>
            </a:pPr>
            <a:r>
              <a:rPr lang="es-MX" dirty="0"/>
              <a:t>Si una transición es activada se remueve un token de cada lugar de entrada, se agrega un token a cada lugar de salida, los time stamps de entrada se ponen en 0 y se activan los time stamps de las salidas.</a:t>
            </a:r>
          </a:p>
          <a:p>
            <a:pPr marL="0" indent="0">
              <a:buNone/>
            </a:pPr>
            <a:endParaRPr lang="es-MX" dirty="0"/>
          </a:p>
        </p:txBody>
      </p:sp>
    </p:spTree>
    <p:extLst>
      <p:ext uri="{BB962C8B-B14F-4D97-AF65-F5344CB8AC3E}">
        <p14:creationId xmlns:p14="http://schemas.microsoft.com/office/powerpoint/2010/main" val="9664294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20284</TotalTime>
  <Words>814</Words>
  <Application>Microsoft Office PowerPoint</Application>
  <PresentationFormat>Panorámica</PresentationFormat>
  <Paragraphs>50</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Presentación de PowerPoint</vt:lpstr>
      <vt:lpstr>DEFINICIONES</vt:lpstr>
      <vt:lpstr>RTCP-nets</vt:lpstr>
      <vt:lpstr>Presentación de PowerPoint</vt:lpstr>
      <vt:lpstr>Presentación de PowerPoint</vt:lpstr>
      <vt:lpstr>Características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Becerrikl</dc:creator>
  <cp:lastModifiedBy>Jose Becerrikl</cp:lastModifiedBy>
  <cp:revision>39</cp:revision>
  <dcterms:created xsi:type="dcterms:W3CDTF">2017-07-18T00:19:25Z</dcterms:created>
  <dcterms:modified xsi:type="dcterms:W3CDTF">2017-08-01T02:24:08Z</dcterms:modified>
</cp:coreProperties>
</file>